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F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429300" y="1714500"/>
            <a:ext cx="51387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4000">
                <a:solidFill>
                  <a:srgbClr val="4C5D6E"/>
                </a:solidFill>
              </a:rPr>
              <a:t>Умные города и интернет вещей</a:t>
            </a:r>
            <a:endParaRPr sz="4000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va_logo.png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950" y="1714450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429325" y="3428950"/>
            <a:ext cx="4567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BDC2CA"/>
                </a:solidFill>
              </a:rPr>
              <a:t>О том, как интеллектуализация управления поможет сделать жизнь качественнее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3429300" y="571450"/>
            <a:ext cx="4567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BDC2CA"/>
                </a:solidFill>
              </a:rPr>
              <a:t>История развития искусственного интеллекта. Интерактивный курс</a:t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2399" y="-8002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573599" y="-8002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3"/>
          <p:cNvSpPr/>
          <p:nvPr/>
        </p:nvSpPr>
        <p:spPr>
          <a:xfrm>
            <a:off x="11447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17159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22871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28583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34295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40007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45719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1431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57143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3"/>
          <p:cNvSpPr/>
          <p:nvPr/>
        </p:nvSpPr>
        <p:spPr>
          <a:xfrm>
            <a:off x="62855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6856798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7427998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7999198" y="-8002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8570398" y="-8002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"/>
          <p:cNvSpPr txBox="1"/>
          <p:nvPr>
            <p:ph type="ctrTitle"/>
          </p:nvPr>
        </p:nvSpPr>
        <p:spPr>
          <a:xfrm>
            <a:off x="3427200" y="1143000"/>
            <a:ext cx="4567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ru-RU" sz="2000">
                <a:solidFill>
                  <a:srgbClr val="4C5D6E"/>
                </a:solidFill>
              </a:rPr>
              <a:t>Урок 41</a:t>
            </a:r>
            <a:endParaRPr b="1" sz="2000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2"/>
          <p:cNvSpPr txBox="1"/>
          <p:nvPr>
            <p:ph type="ctrTitle"/>
          </p:nvPr>
        </p:nvSpPr>
        <p:spPr>
          <a:xfrm>
            <a:off x="1142400" y="210845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Интеллектуализация посредством обработки больших данных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365" name="Google Shape;365;p22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2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2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2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2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2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2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2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2"/>
          <p:cNvSpPr/>
          <p:nvPr/>
        </p:nvSpPr>
        <p:spPr>
          <a:xfrm>
            <a:off x="-26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2"/>
          <p:cNvSpPr/>
          <p:nvPr/>
        </p:nvSpPr>
        <p:spPr>
          <a:xfrm>
            <a:off x="571174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2"/>
          <p:cNvSpPr/>
          <p:nvPr/>
        </p:nvSpPr>
        <p:spPr>
          <a:xfrm>
            <a:off x="1142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2"/>
          <p:cNvSpPr/>
          <p:nvPr/>
        </p:nvSpPr>
        <p:spPr>
          <a:xfrm>
            <a:off x="1713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2"/>
          <p:cNvSpPr/>
          <p:nvPr/>
        </p:nvSpPr>
        <p:spPr>
          <a:xfrm>
            <a:off x="2284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2"/>
          <p:cNvSpPr/>
          <p:nvPr/>
        </p:nvSpPr>
        <p:spPr>
          <a:xfrm>
            <a:off x="2855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2"/>
          <p:cNvSpPr/>
          <p:nvPr/>
        </p:nvSpPr>
        <p:spPr>
          <a:xfrm>
            <a:off x="3427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2"/>
          <p:cNvSpPr/>
          <p:nvPr/>
        </p:nvSpPr>
        <p:spPr>
          <a:xfrm>
            <a:off x="3998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2"/>
          <p:cNvSpPr/>
          <p:nvPr/>
        </p:nvSpPr>
        <p:spPr>
          <a:xfrm>
            <a:off x="4569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2"/>
          <p:cNvSpPr/>
          <p:nvPr/>
        </p:nvSpPr>
        <p:spPr>
          <a:xfrm>
            <a:off x="5140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2"/>
          <p:cNvSpPr/>
          <p:nvPr/>
        </p:nvSpPr>
        <p:spPr>
          <a:xfrm>
            <a:off x="5711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2"/>
          <p:cNvSpPr/>
          <p:nvPr/>
        </p:nvSpPr>
        <p:spPr>
          <a:xfrm>
            <a:off x="6283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2"/>
          <p:cNvSpPr/>
          <p:nvPr/>
        </p:nvSpPr>
        <p:spPr>
          <a:xfrm>
            <a:off x="68543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2"/>
          <p:cNvSpPr/>
          <p:nvPr/>
        </p:nvSpPr>
        <p:spPr>
          <a:xfrm>
            <a:off x="74255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2"/>
          <p:cNvSpPr/>
          <p:nvPr/>
        </p:nvSpPr>
        <p:spPr>
          <a:xfrm>
            <a:off x="79967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2"/>
          <p:cNvSpPr/>
          <p:nvPr/>
        </p:nvSpPr>
        <p:spPr>
          <a:xfrm>
            <a:off x="85679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2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391" name="Google Shape;391;p22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2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internet of things" id="393" name="Google Shape;39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1330" y="1223170"/>
            <a:ext cx="5341524" cy="386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3"/>
          <p:cNvSpPr txBox="1"/>
          <p:nvPr>
            <p:ph type="ctrTitle"/>
          </p:nvPr>
        </p:nvSpPr>
        <p:spPr>
          <a:xfrm>
            <a:off x="1142400" y="210845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Многоагентная система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399" name="Google Shape;399;p23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3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3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3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3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3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3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3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3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3"/>
          <p:cNvSpPr/>
          <p:nvPr/>
        </p:nvSpPr>
        <p:spPr>
          <a:xfrm>
            <a:off x="-26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3"/>
          <p:cNvSpPr/>
          <p:nvPr/>
        </p:nvSpPr>
        <p:spPr>
          <a:xfrm>
            <a:off x="571174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3"/>
          <p:cNvSpPr/>
          <p:nvPr/>
        </p:nvSpPr>
        <p:spPr>
          <a:xfrm>
            <a:off x="1142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3"/>
          <p:cNvSpPr/>
          <p:nvPr/>
        </p:nvSpPr>
        <p:spPr>
          <a:xfrm>
            <a:off x="1713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3"/>
          <p:cNvSpPr/>
          <p:nvPr/>
        </p:nvSpPr>
        <p:spPr>
          <a:xfrm>
            <a:off x="2284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3"/>
          <p:cNvSpPr/>
          <p:nvPr/>
        </p:nvSpPr>
        <p:spPr>
          <a:xfrm>
            <a:off x="2855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3"/>
          <p:cNvSpPr/>
          <p:nvPr/>
        </p:nvSpPr>
        <p:spPr>
          <a:xfrm>
            <a:off x="3427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3"/>
          <p:cNvSpPr/>
          <p:nvPr/>
        </p:nvSpPr>
        <p:spPr>
          <a:xfrm>
            <a:off x="3998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3"/>
          <p:cNvSpPr/>
          <p:nvPr/>
        </p:nvSpPr>
        <p:spPr>
          <a:xfrm>
            <a:off x="4569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3"/>
          <p:cNvSpPr/>
          <p:nvPr/>
        </p:nvSpPr>
        <p:spPr>
          <a:xfrm>
            <a:off x="5140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3"/>
          <p:cNvSpPr/>
          <p:nvPr/>
        </p:nvSpPr>
        <p:spPr>
          <a:xfrm>
            <a:off x="5711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3"/>
          <p:cNvSpPr/>
          <p:nvPr/>
        </p:nvSpPr>
        <p:spPr>
          <a:xfrm>
            <a:off x="6283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3"/>
          <p:cNvSpPr/>
          <p:nvPr/>
        </p:nvSpPr>
        <p:spPr>
          <a:xfrm>
            <a:off x="68543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3"/>
          <p:cNvSpPr/>
          <p:nvPr/>
        </p:nvSpPr>
        <p:spPr>
          <a:xfrm>
            <a:off x="74255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3"/>
          <p:cNvSpPr/>
          <p:nvPr/>
        </p:nvSpPr>
        <p:spPr>
          <a:xfrm>
            <a:off x="79967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3"/>
          <p:cNvSpPr/>
          <p:nvPr/>
        </p:nvSpPr>
        <p:spPr>
          <a:xfrm>
            <a:off x="85679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3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425" name="Google Shape;425;p23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3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Ð¾ÑÐ¾Ð¶ÐµÐµ Ð¸Ð·Ð¾Ð±ÑÐ°Ð¶ÐµÐ½Ð¸Ðµ" id="427" name="Google Shape;42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4499" y="1107639"/>
            <a:ext cx="6557121" cy="3954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4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4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4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4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4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4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4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4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4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4"/>
          <p:cNvSpPr/>
          <p:nvPr/>
        </p:nvSpPr>
        <p:spPr>
          <a:xfrm>
            <a:off x="-26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4"/>
          <p:cNvSpPr/>
          <p:nvPr/>
        </p:nvSpPr>
        <p:spPr>
          <a:xfrm>
            <a:off x="571174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4"/>
          <p:cNvSpPr/>
          <p:nvPr/>
        </p:nvSpPr>
        <p:spPr>
          <a:xfrm>
            <a:off x="1142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4"/>
          <p:cNvSpPr/>
          <p:nvPr/>
        </p:nvSpPr>
        <p:spPr>
          <a:xfrm>
            <a:off x="1713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4"/>
          <p:cNvSpPr/>
          <p:nvPr/>
        </p:nvSpPr>
        <p:spPr>
          <a:xfrm>
            <a:off x="2284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4"/>
          <p:cNvSpPr/>
          <p:nvPr/>
        </p:nvSpPr>
        <p:spPr>
          <a:xfrm>
            <a:off x="2855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4"/>
          <p:cNvSpPr/>
          <p:nvPr/>
        </p:nvSpPr>
        <p:spPr>
          <a:xfrm>
            <a:off x="3427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4"/>
          <p:cNvSpPr/>
          <p:nvPr/>
        </p:nvSpPr>
        <p:spPr>
          <a:xfrm>
            <a:off x="3998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4"/>
          <p:cNvSpPr/>
          <p:nvPr/>
        </p:nvSpPr>
        <p:spPr>
          <a:xfrm>
            <a:off x="4569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5140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4"/>
          <p:cNvSpPr/>
          <p:nvPr/>
        </p:nvSpPr>
        <p:spPr>
          <a:xfrm>
            <a:off x="5711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4"/>
          <p:cNvSpPr/>
          <p:nvPr/>
        </p:nvSpPr>
        <p:spPr>
          <a:xfrm>
            <a:off x="6283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4"/>
          <p:cNvSpPr/>
          <p:nvPr/>
        </p:nvSpPr>
        <p:spPr>
          <a:xfrm>
            <a:off x="68543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4"/>
          <p:cNvSpPr/>
          <p:nvPr/>
        </p:nvSpPr>
        <p:spPr>
          <a:xfrm>
            <a:off x="74255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4"/>
          <p:cNvSpPr/>
          <p:nvPr/>
        </p:nvSpPr>
        <p:spPr>
          <a:xfrm>
            <a:off x="79967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4"/>
          <p:cNvSpPr/>
          <p:nvPr/>
        </p:nvSpPr>
        <p:spPr>
          <a:xfrm>
            <a:off x="85679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4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458" name="Google Shape;458;p24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24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ÐÐ°ÑÑÐ¸Ð½ÐºÐ¸ Ð¿Ð¾ Ð·Ð°Ð¿ÑÐ¾ÑÑ smartcity" id="460" name="Google Shape;460;p2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ÐÐ°ÑÑÐ¸Ð½ÐºÐ¸ Ð¿Ð¾ Ð·Ð°Ð¿ÑÐ¾ÑÑ smartcity" id="461" name="Google Shape;461;p24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smartcity" id="462" name="Google Shape;46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-12"/>
            <a:ext cx="9139173" cy="5143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smartcity" id="467" name="Google Shape;46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9" y="-12"/>
            <a:ext cx="9139199" cy="51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5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5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5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5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5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5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5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5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5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5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5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5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5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5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5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5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5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5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5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5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5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5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5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5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494" name="Google Shape;494;p25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5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6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6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6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6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6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6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6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6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6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6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6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6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6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6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6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6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6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6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6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6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6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6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6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6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6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6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526" name="Google Shape;526;p26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26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8" name="Google Shape;528;p26"/>
          <p:cNvGrpSpPr/>
          <p:nvPr/>
        </p:nvGrpSpPr>
        <p:grpSpPr>
          <a:xfrm>
            <a:off x="1142372" y="1110871"/>
            <a:ext cx="7318059" cy="3745504"/>
            <a:chOff x="0" y="1385"/>
            <a:chExt cx="7318059" cy="3745504"/>
          </a:xfrm>
        </p:grpSpPr>
        <p:sp>
          <p:nvSpPr>
            <p:cNvPr id="529" name="Google Shape;529;p26"/>
            <p:cNvSpPr/>
            <p:nvPr/>
          </p:nvSpPr>
          <p:spPr>
            <a:xfrm rot="5400000">
              <a:off x="-206997" y="208382"/>
              <a:ext cx="1379980" cy="965986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6"/>
            <p:cNvSpPr txBox="1"/>
            <p:nvPr/>
          </p:nvSpPr>
          <p:spPr>
            <a:xfrm>
              <a:off x="0" y="484378"/>
              <a:ext cx="965986" cy="4139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6"/>
            <p:cNvSpPr/>
            <p:nvPr/>
          </p:nvSpPr>
          <p:spPr>
            <a:xfrm rot="5400000">
              <a:off x="3693529" y="-2726157"/>
              <a:ext cx="896987" cy="6352072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2">
                <a:alpha val="89803"/>
              </a:schemeClr>
            </a:solidFill>
            <a:ln cap="flat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6"/>
            <p:cNvSpPr txBox="1"/>
            <p:nvPr/>
          </p:nvSpPr>
          <p:spPr>
            <a:xfrm>
              <a:off x="965987" y="45172"/>
              <a:ext cx="6308285" cy="8094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25" lIns="192000" spcFirstLastPara="1" rIns="17125" wrap="square" tIns="1712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Char char="••"/>
              </a:pPr>
              <a:r>
                <a:rPr b="0" i="0" lang="ru-RU" sz="2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Жилищно-коммунальное хозяйство</a:t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Char char="••"/>
              </a:pPr>
              <a:r>
                <a:rPr b="0" i="0" lang="ru-RU" sz="2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Градостроительный комплекс </a:t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6"/>
            <p:cNvSpPr/>
            <p:nvPr/>
          </p:nvSpPr>
          <p:spPr>
            <a:xfrm rot="5400000">
              <a:off x="-206997" y="1391144"/>
              <a:ext cx="1379980" cy="965986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6"/>
            <p:cNvSpPr txBox="1"/>
            <p:nvPr/>
          </p:nvSpPr>
          <p:spPr>
            <a:xfrm>
              <a:off x="0" y="1667140"/>
              <a:ext cx="965986" cy="4139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6"/>
            <p:cNvSpPr/>
            <p:nvPr/>
          </p:nvSpPr>
          <p:spPr>
            <a:xfrm rot="5400000">
              <a:off x="3693529" y="-1543395"/>
              <a:ext cx="896987" cy="6352072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2">
                <a:alpha val="89803"/>
              </a:schemeClr>
            </a:solidFill>
            <a:ln cap="flat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6"/>
            <p:cNvSpPr txBox="1"/>
            <p:nvPr/>
          </p:nvSpPr>
          <p:spPr>
            <a:xfrm>
              <a:off x="965987" y="1227934"/>
              <a:ext cx="6308285" cy="8094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25" lIns="192000" spcFirstLastPara="1" rIns="17125" wrap="square" tIns="1712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Char char="••"/>
              </a:pPr>
              <a:r>
                <a:rPr b="0" i="0" lang="ru-RU" sz="2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Транспортная система</a:t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Char char="••"/>
              </a:pPr>
              <a:r>
                <a:rPr b="0" i="0" lang="ru-RU" sz="2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Здравоохранение</a:t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6"/>
            <p:cNvSpPr/>
            <p:nvPr/>
          </p:nvSpPr>
          <p:spPr>
            <a:xfrm rot="5400000">
              <a:off x="-206997" y="2573906"/>
              <a:ext cx="1379980" cy="965986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6"/>
            <p:cNvSpPr txBox="1"/>
            <p:nvPr/>
          </p:nvSpPr>
          <p:spPr>
            <a:xfrm>
              <a:off x="0" y="2849902"/>
              <a:ext cx="965986" cy="4139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6"/>
            <p:cNvSpPr/>
            <p:nvPr/>
          </p:nvSpPr>
          <p:spPr>
            <a:xfrm rot="5400000">
              <a:off x="3693529" y="-360633"/>
              <a:ext cx="896987" cy="6352072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2">
                <a:alpha val="89803"/>
              </a:schemeClr>
            </a:solidFill>
            <a:ln cap="flat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6"/>
            <p:cNvSpPr txBox="1"/>
            <p:nvPr/>
          </p:nvSpPr>
          <p:spPr>
            <a:xfrm>
              <a:off x="965987" y="2410696"/>
              <a:ext cx="6308285" cy="8094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25" lIns="192000" spcFirstLastPara="1" rIns="17125" wrap="square" tIns="1712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Char char="••"/>
              </a:pPr>
              <a:r>
                <a:rPr b="0" i="0" lang="ru-RU" sz="2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Образование</a:t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Char char="••"/>
              </a:pPr>
              <a:r>
                <a:rPr b="0" i="0" lang="ru-RU" sz="2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Культура</a:t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1" name="Google Shape;541;p26"/>
          <p:cNvSpPr/>
          <p:nvPr/>
        </p:nvSpPr>
        <p:spPr>
          <a:xfrm>
            <a:off x="171711" y="305717"/>
            <a:ext cx="8800576" cy="56605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BBBBB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rgbClr val="20202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У М Н Ы Й   Г О Р О Д</a:t>
            </a:r>
            <a:endParaRPr b="1" i="0" sz="14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7"/>
          <p:cNvSpPr txBox="1"/>
          <p:nvPr>
            <p:ph type="ctrTitle"/>
          </p:nvPr>
        </p:nvSpPr>
        <p:spPr>
          <a:xfrm>
            <a:off x="1142400" y="4651116"/>
            <a:ext cx="6854400" cy="491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400">
                <a:solidFill>
                  <a:srgbClr val="4C5D6E"/>
                </a:solidFill>
              </a:rPr>
              <a:t>СППР муниципалитета</a:t>
            </a:r>
            <a:endParaRPr sz="2400">
              <a:solidFill>
                <a:srgbClr val="4C5D6E"/>
              </a:solidFill>
            </a:endParaRPr>
          </a:p>
        </p:txBody>
      </p:sp>
      <p:sp>
        <p:nvSpPr>
          <p:cNvPr id="547" name="Google Shape;547;p27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7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7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7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7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7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7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7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7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7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7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7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7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7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7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7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7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7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7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7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7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7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27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7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7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27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573" name="Google Shape;573;p27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27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moe-online.ru/image/user/image/71947_s1.jpg" id="575" name="Google Shape;57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173" y="571511"/>
            <a:ext cx="7999225" cy="4079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8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8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8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8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8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8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8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8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8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8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8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8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8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8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8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8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8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8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8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8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8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8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8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8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28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606" name="Google Shape;606;p28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8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28"/>
          <p:cNvSpPr/>
          <p:nvPr/>
        </p:nvSpPr>
        <p:spPr>
          <a:xfrm>
            <a:off x="274037" y="1455539"/>
            <a:ext cx="8589004" cy="1939681"/>
          </a:xfrm>
          <a:prstGeom prst="roundRect">
            <a:avLst>
              <a:gd fmla="val 16667" name="adj"/>
            </a:avLst>
          </a:prstGeom>
          <a:solidFill>
            <a:srgbClr val="BFD5FF"/>
          </a:solidFill>
          <a:ln cap="flat" cmpd="sng" w="25400">
            <a:solidFill>
              <a:srgbClr val="006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28"/>
          <p:cNvSpPr txBox="1"/>
          <p:nvPr/>
        </p:nvSpPr>
        <p:spPr>
          <a:xfrm>
            <a:off x="274037" y="1592722"/>
            <a:ext cx="85890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 н т е л л е к т у а л ь н а я   С и с т е м а   П о д д е р ж к и   П р и н я т и я   Р е ш е н и й</a:t>
            </a:r>
            <a:endParaRPr b="1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8"/>
          <p:cNvSpPr/>
          <p:nvPr/>
        </p:nvSpPr>
        <p:spPr>
          <a:xfrm>
            <a:off x="665042" y="3001844"/>
            <a:ext cx="1547279" cy="823746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ЖКХ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28"/>
          <p:cNvSpPr/>
          <p:nvPr/>
        </p:nvSpPr>
        <p:spPr>
          <a:xfrm>
            <a:off x="6860655" y="3002563"/>
            <a:ext cx="1547279" cy="822305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Безопас-ность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28"/>
          <p:cNvSpPr txBox="1"/>
          <p:nvPr/>
        </p:nvSpPr>
        <p:spPr>
          <a:xfrm>
            <a:off x="5787352" y="3295603"/>
            <a:ext cx="107330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 . 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3" name="Google Shape;613;p28"/>
          <p:cNvCxnSpPr>
            <a:stCxn id="614" idx="3"/>
            <a:endCxn id="615" idx="3"/>
          </p:cNvCxnSpPr>
          <p:nvPr/>
        </p:nvCxnSpPr>
        <p:spPr>
          <a:xfrm flipH="1" rot="10800000">
            <a:off x="2506004" y="3685950"/>
            <a:ext cx="167700" cy="3819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616" name="Google Shape;616;p28"/>
          <p:cNvCxnSpPr>
            <a:stCxn id="617" idx="3"/>
            <a:endCxn id="615" idx="4"/>
          </p:cNvCxnSpPr>
          <p:nvPr/>
        </p:nvCxnSpPr>
        <p:spPr>
          <a:xfrm rot="10800000">
            <a:off x="3220771" y="3806550"/>
            <a:ext cx="0" cy="2613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618" name="Google Shape;618;p28"/>
          <p:cNvCxnSpPr>
            <a:stCxn id="619" idx="3"/>
            <a:endCxn id="615" idx="5"/>
          </p:cNvCxnSpPr>
          <p:nvPr/>
        </p:nvCxnSpPr>
        <p:spPr>
          <a:xfrm rot="10800000">
            <a:off x="3767838" y="3685950"/>
            <a:ext cx="167700" cy="3819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15" name="Google Shape;615;p28"/>
          <p:cNvSpPr/>
          <p:nvPr/>
        </p:nvSpPr>
        <p:spPr>
          <a:xfrm>
            <a:off x="2447132" y="2983889"/>
            <a:ext cx="1547279" cy="822663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ИСУ</a:t>
            </a:r>
            <a:br>
              <a:rPr b="0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МТС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8"/>
          <p:cNvSpPr/>
          <p:nvPr/>
        </p:nvSpPr>
        <p:spPr>
          <a:xfrm rot="-5400000">
            <a:off x="2029918" y="4322599"/>
            <a:ext cx="952172" cy="442674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ФВФ</a:t>
            </a:r>
            <a:endParaRPr/>
          </a:p>
        </p:txBody>
      </p:sp>
      <p:sp>
        <p:nvSpPr>
          <p:cNvPr id="617" name="Google Shape;617;p28"/>
          <p:cNvSpPr/>
          <p:nvPr/>
        </p:nvSpPr>
        <p:spPr>
          <a:xfrm rot="-5400000">
            <a:off x="2744685" y="4322599"/>
            <a:ext cx="952172" cy="442674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СВГК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8"/>
          <p:cNvSpPr/>
          <p:nvPr/>
        </p:nvSpPr>
        <p:spPr>
          <a:xfrm rot="-5400000">
            <a:off x="3459452" y="4322599"/>
            <a:ext cx="952172" cy="442674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ЕПП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28"/>
          <p:cNvSpPr/>
          <p:nvPr/>
        </p:nvSpPr>
        <p:spPr>
          <a:xfrm>
            <a:off x="502577" y="2160341"/>
            <a:ext cx="3523412" cy="408623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5400">
            <a:solidFill>
              <a:srgbClr val="006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Ситуационный центр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8"/>
          <p:cNvSpPr/>
          <p:nvPr/>
        </p:nvSpPr>
        <p:spPr>
          <a:xfrm>
            <a:off x="3591491" y="123478"/>
            <a:ext cx="1944216" cy="659766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25400">
            <a:solidFill>
              <a:srgbClr val="5769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ФОИВ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2" name="Google Shape;622;p28"/>
          <p:cNvCxnSpPr>
            <a:stCxn id="608" idx="0"/>
            <a:endCxn id="621" idx="2"/>
          </p:cNvCxnSpPr>
          <p:nvPr/>
        </p:nvCxnSpPr>
        <p:spPr>
          <a:xfrm rot="10800000">
            <a:off x="4563739" y="783239"/>
            <a:ext cx="4800" cy="67230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23" name="Google Shape;623;p28"/>
          <p:cNvSpPr/>
          <p:nvPr/>
        </p:nvSpPr>
        <p:spPr>
          <a:xfrm>
            <a:off x="4240073" y="3001844"/>
            <a:ext cx="1547279" cy="823746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ТЭК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28"/>
          <p:cNvSpPr/>
          <p:nvPr/>
        </p:nvSpPr>
        <p:spPr>
          <a:xfrm>
            <a:off x="5053937" y="2163638"/>
            <a:ext cx="3523413" cy="408623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5400">
            <a:solidFill>
              <a:srgbClr val="006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Группа стратегического развития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bi system" id="629" name="Google Shape;62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9" y="-12"/>
            <a:ext cx="9139199" cy="51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29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9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9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29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29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29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29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29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29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29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29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29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29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29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9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29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29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9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29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9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29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29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9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9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29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29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656" name="Google Shape;656;p29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29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Ð¾ÑÐ¾Ð¶ÐµÐµ Ð¸Ð·Ð¾Ð±ÑÐ°Ð¶ÐµÐ½Ð¸Ðµ" id="662" name="Google Shape;66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16" y="1002834"/>
            <a:ext cx="4183666" cy="31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30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0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0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0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0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0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0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30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0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0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30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30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30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30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0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30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30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0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0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30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0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30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30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30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30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30"/>
          <p:cNvSpPr txBox="1"/>
          <p:nvPr>
            <p:ph type="ctrTitle"/>
          </p:nvPr>
        </p:nvSpPr>
        <p:spPr>
          <a:xfrm>
            <a:off x="5143200" y="571450"/>
            <a:ext cx="342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400">
                <a:solidFill>
                  <a:srgbClr val="4C5D6E"/>
                </a:solidFill>
              </a:rPr>
              <a:t>Прогнозирование</a:t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Руководитель сможет понять, к чему ситуация может привести в будущем, если не произойдёт каких-либо кардинальных изменений, и принять конкретное решение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689" name="Google Shape;689;p30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690" name="Google Shape;690;p30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0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Ð¾ÑÐ¾Ð¶ÐµÐµ Ð¸Ð·Ð¾Ð±ÑÐ°Ð¶ÐµÐ½Ð¸Ðµ" id="696" name="Google Shape;6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894" y="972055"/>
            <a:ext cx="4221308" cy="3199307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1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31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31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31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31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31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31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31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31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31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31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31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31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1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1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1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1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1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1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1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1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1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1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1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31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1"/>
          <p:cNvSpPr txBox="1"/>
          <p:nvPr>
            <p:ph type="ctrTitle"/>
          </p:nvPr>
        </p:nvSpPr>
        <p:spPr>
          <a:xfrm>
            <a:off x="5143200" y="571450"/>
            <a:ext cx="342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400">
                <a:solidFill>
                  <a:srgbClr val="4C5D6E"/>
                </a:solidFill>
              </a:rPr>
              <a:t>Что будет, если...?</a:t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Динамическое моделирование позволяет вносить возмущение и определять возможные последствия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723" name="Google Shape;723;p31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724" name="Google Shape;724;p31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31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internet of things" id="88" name="Google Shape;8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8" y="-63"/>
            <a:ext cx="5143573" cy="514357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 txBox="1"/>
          <p:nvPr>
            <p:ph type="ctrTitle"/>
          </p:nvPr>
        </p:nvSpPr>
        <p:spPr>
          <a:xfrm>
            <a:off x="5714400" y="571450"/>
            <a:ext cx="28560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400">
                <a:solidFill>
                  <a:srgbClr val="4C5D6E"/>
                </a:solidFill>
              </a:rPr>
              <a:t>Интернет вещей</a:t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Концепция объединения в единую сеть разного рода устройств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16" name="Google Shape;116;p14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2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2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32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32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2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2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32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32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32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32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32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32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32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32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32"/>
          <p:cNvSpPr txBox="1"/>
          <p:nvPr>
            <p:ph type="ctrTitle"/>
          </p:nvPr>
        </p:nvSpPr>
        <p:spPr>
          <a:xfrm>
            <a:off x="6571198" y="571450"/>
            <a:ext cx="2465298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400">
                <a:solidFill>
                  <a:srgbClr val="4C5D6E"/>
                </a:solidFill>
              </a:rPr>
              <a:t>Выбор оптимального решения</a:t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Оперативное реагирование на возникающие ситуации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745" name="Google Shape;745;p32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32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2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2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32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2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2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2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32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32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32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2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757" name="Google Shape;757;p32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32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smartcity" id="759" name="Google Shape;75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500421" cy="514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Ð¾ÑÐ¾Ð¶ÐµÐµ Ð¸Ð·Ð¾Ð±ÑÐ°Ð¶ÐµÐ½Ð¸Ðµ" id="764" name="Google Shape;76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109" y="-63"/>
            <a:ext cx="5085963" cy="5143521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33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33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33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33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33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33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33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33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33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33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3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3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3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33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33"/>
          <p:cNvSpPr txBox="1"/>
          <p:nvPr>
            <p:ph type="ctrTitle"/>
          </p:nvPr>
        </p:nvSpPr>
        <p:spPr>
          <a:xfrm>
            <a:off x="5580112" y="571450"/>
            <a:ext cx="3456384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400">
                <a:solidFill>
                  <a:srgbClr val="4C5D6E"/>
                </a:solidFill>
              </a:rPr>
              <a:t>Предиктивный режим работы</a:t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Умный город сможет справляться с кризисными и чрезвычайными ситуациями в большей мере до их возникновения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780" name="Google Shape;780;p33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33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33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33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33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33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33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33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33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33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3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3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792" name="Google Shape;792;p33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33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ÐÐ°ÑÑÐ¸Ð½ÐºÐ¸ Ð¿Ð¾ Ð·Ð°Ð¿ÑÐ¾ÑÑ predictive analysis" id="794" name="Google Shape;794;p3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ÐÐ°ÑÑÐ¸Ð½ÐºÐ¸ Ð¿Ð¾ Ð·Ð°Ð¿ÑÐ¾ÑÑ predictive analysis" id="795" name="Google Shape;795;p33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ÑÑÐ¾" id="800" name="Google Shape;80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978" y="410713"/>
            <a:ext cx="5071110" cy="4321969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34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34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34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4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34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34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34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34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34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34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34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34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34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34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34"/>
          <p:cNvSpPr txBox="1"/>
          <p:nvPr>
            <p:ph type="ctrTitle"/>
          </p:nvPr>
        </p:nvSpPr>
        <p:spPr>
          <a:xfrm>
            <a:off x="5580112" y="571450"/>
            <a:ext cx="3456384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400">
                <a:solidFill>
                  <a:srgbClr val="4C5D6E"/>
                </a:solidFill>
              </a:rPr>
              <a:t>ЦФО РФ</a:t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В России ведутся работы по реализации систем подобного уровня в регионах Центрального Федерального Округа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816" name="Google Shape;816;p34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34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34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34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34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34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34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34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34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34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34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34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828" name="Google Shape;828;p34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34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ÐÐ°ÑÑÐ¸Ð½ÐºÐ¸ Ð¿Ð¾ Ð·Ð°Ð¿ÑÐ¾ÑÑ predictive analysis" id="830" name="Google Shape;830;p3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ÐÐ°ÑÑÐ¸Ð½ÐºÐ¸ Ð¿Ð¾ Ð·Ð°Ð¿ÑÐ¾ÑÑ predictive analysis" id="831" name="Google Shape;831;p34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5"/>
          <p:cNvSpPr txBox="1"/>
          <p:nvPr>
            <p:ph type="ctrTitle"/>
          </p:nvPr>
        </p:nvSpPr>
        <p:spPr>
          <a:xfrm>
            <a:off x="1142400" y="3433834"/>
            <a:ext cx="6856800" cy="1138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До новых встреч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837" name="Google Shape;837;p35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35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35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35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35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35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35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35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35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35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35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35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35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35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35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35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35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35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5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35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35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35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35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35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35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35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863" name="Google Shape;863;p35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35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35"/>
          <p:cNvSpPr txBox="1"/>
          <p:nvPr/>
        </p:nvSpPr>
        <p:spPr>
          <a:xfrm>
            <a:off x="1145458" y="571511"/>
            <a:ext cx="7425600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На следующем занятии:</a:t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b="0" i="0" lang="ru-RU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Медицина и здравоохранение</a:t>
            </a:r>
            <a:endParaRPr b="0" i="0" sz="20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b="0" i="0" lang="ru-RU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Персональная медицина</a:t>
            </a:r>
            <a:endParaRPr b="0" i="0" sz="20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b="0" i="0" lang="ru-RU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Интеллектуализация системы здравоохранения</a:t>
            </a:r>
            <a:endParaRPr b="0" i="0" sz="20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Оставайтесь с нами</a:t>
            </a:r>
            <a:endParaRPr b="0" i="0" sz="20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internet of things" id="122" name="Google Shape;12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8" y="-63"/>
            <a:ext cx="5426401" cy="514352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5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5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type="ctrTitle"/>
          </p:nvPr>
        </p:nvSpPr>
        <p:spPr>
          <a:xfrm>
            <a:off x="5714400" y="-1"/>
            <a:ext cx="3429600" cy="5143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400">
                <a:solidFill>
                  <a:srgbClr val="4C5D6E"/>
                </a:solidFill>
              </a:rPr>
              <a:t>Интернет вещей</a:t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1) Пиринговые и централизованные сети с высокой пропускной способностью стали повсеместным явлением</a:t>
            </a:r>
            <a:br>
              <a:rPr lang="ru-RU" sz="1600">
                <a:solidFill>
                  <a:srgbClr val="2C2D30"/>
                </a:solidFill>
              </a:rPr>
            </a:br>
            <a:br>
              <a:rPr lang="ru-RU" sz="1600">
                <a:solidFill>
                  <a:srgbClr val="2C2D30"/>
                </a:solidFill>
              </a:rPr>
            </a:br>
            <a:r>
              <a:rPr lang="ru-RU" sz="1600">
                <a:solidFill>
                  <a:srgbClr val="2C2D30"/>
                </a:solidFill>
              </a:rPr>
              <a:t>2) Вычислительные мощности в облаках стали доступны практически бесплатно</a:t>
            </a:r>
            <a:br>
              <a:rPr lang="ru-RU" sz="1600">
                <a:solidFill>
                  <a:srgbClr val="2C2D30"/>
                </a:solidFill>
              </a:rPr>
            </a:br>
            <a:br>
              <a:rPr lang="ru-RU" sz="1600">
                <a:solidFill>
                  <a:srgbClr val="2C2D30"/>
                </a:solidFill>
              </a:rPr>
            </a:br>
            <a:r>
              <a:rPr lang="ru-RU" sz="1600">
                <a:solidFill>
                  <a:srgbClr val="2C2D30"/>
                </a:solidFill>
              </a:rPr>
              <a:t>3) Адресное пространство IPv6 практически безгранично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138" name="Google Shape;138;p15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5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5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5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5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50" name="Google Shape;150;p15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ctrTitle"/>
          </p:nvPr>
        </p:nvSpPr>
        <p:spPr>
          <a:xfrm>
            <a:off x="1142400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Типы «интернетов вещей»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157" name="Google Shape;157;p16"/>
          <p:cNvSpPr txBox="1"/>
          <p:nvPr>
            <p:ph type="ctrTitle"/>
          </p:nvPr>
        </p:nvSpPr>
        <p:spPr>
          <a:xfrm>
            <a:off x="1142375" y="1714450"/>
            <a:ext cx="6854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ru-RU" sz="1600">
                <a:solidFill>
                  <a:srgbClr val="2C2D30"/>
                </a:solidFill>
              </a:rPr>
              <a:t>Бытовой интернет вещей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ru-RU" sz="1600">
                <a:solidFill>
                  <a:srgbClr val="2C2D30"/>
                </a:solidFill>
              </a:rPr>
              <a:t>Интернет вещей в здании (умный дом)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ru-RU" sz="1600">
                <a:solidFill>
                  <a:srgbClr val="2C2D30"/>
                </a:solidFill>
              </a:rPr>
              <a:t>Промышленный интернет вещей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C2D30"/>
              </a:buClr>
              <a:buSzPts val="1600"/>
              <a:buChar char="●"/>
            </a:pPr>
            <a:r>
              <a:rPr lang="ru-RU" sz="1600">
                <a:solidFill>
                  <a:srgbClr val="2C2D30"/>
                </a:solidFill>
              </a:rPr>
              <a:t>Интернет вещей городов и государств (умный город)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6"/>
          <p:cNvSpPr/>
          <p:nvPr/>
        </p:nvSpPr>
        <p:spPr>
          <a:xfrm>
            <a:off x="-26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571174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1142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1713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2284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2855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3427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6"/>
          <p:cNvSpPr/>
          <p:nvPr/>
        </p:nvSpPr>
        <p:spPr>
          <a:xfrm>
            <a:off x="3998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4569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6"/>
          <p:cNvSpPr/>
          <p:nvPr/>
        </p:nvSpPr>
        <p:spPr>
          <a:xfrm>
            <a:off x="5140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6"/>
          <p:cNvSpPr/>
          <p:nvPr/>
        </p:nvSpPr>
        <p:spPr>
          <a:xfrm>
            <a:off x="5711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6"/>
          <p:cNvSpPr/>
          <p:nvPr/>
        </p:nvSpPr>
        <p:spPr>
          <a:xfrm>
            <a:off x="6283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68543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"/>
          <p:cNvSpPr/>
          <p:nvPr/>
        </p:nvSpPr>
        <p:spPr>
          <a:xfrm>
            <a:off x="74255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79967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6"/>
          <p:cNvSpPr/>
          <p:nvPr/>
        </p:nvSpPr>
        <p:spPr>
          <a:xfrm>
            <a:off x="85679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6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84" name="Google Shape;184;p16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6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internet of things" id="186" name="Google Shape;18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1904" y="571511"/>
            <a:ext cx="2976560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/>
          <p:nvPr>
            <p:ph type="ctrTitle"/>
          </p:nvPr>
        </p:nvSpPr>
        <p:spPr>
          <a:xfrm>
            <a:off x="1142400" y="571450"/>
            <a:ext cx="6854400" cy="571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Бытовой интернет вещей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192" name="Google Shape;192;p17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7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7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7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7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7"/>
          <p:cNvSpPr/>
          <p:nvPr/>
        </p:nvSpPr>
        <p:spPr>
          <a:xfrm>
            <a:off x="-26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7"/>
          <p:cNvSpPr/>
          <p:nvPr/>
        </p:nvSpPr>
        <p:spPr>
          <a:xfrm>
            <a:off x="571174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1142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7"/>
          <p:cNvSpPr/>
          <p:nvPr/>
        </p:nvSpPr>
        <p:spPr>
          <a:xfrm>
            <a:off x="1713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2284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2855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7"/>
          <p:cNvSpPr/>
          <p:nvPr/>
        </p:nvSpPr>
        <p:spPr>
          <a:xfrm>
            <a:off x="3427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7"/>
          <p:cNvSpPr/>
          <p:nvPr/>
        </p:nvSpPr>
        <p:spPr>
          <a:xfrm>
            <a:off x="3998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7"/>
          <p:cNvSpPr/>
          <p:nvPr/>
        </p:nvSpPr>
        <p:spPr>
          <a:xfrm>
            <a:off x="4569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7"/>
          <p:cNvSpPr/>
          <p:nvPr/>
        </p:nvSpPr>
        <p:spPr>
          <a:xfrm>
            <a:off x="5140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7"/>
          <p:cNvSpPr/>
          <p:nvPr/>
        </p:nvSpPr>
        <p:spPr>
          <a:xfrm>
            <a:off x="5711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7"/>
          <p:cNvSpPr/>
          <p:nvPr/>
        </p:nvSpPr>
        <p:spPr>
          <a:xfrm>
            <a:off x="6283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7"/>
          <p:cNvSpPr/>
          <p:nvPr/>
        </p:nvSpPr>
        <p:spPr>
          <a:xfrm>
            <a:off x="68543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7"/>
          <p:cNvSpPr/>
          <p:nvPr/>
        </p:nvSpPr>
        <p:spPr>
          <a:xfrm>
            <a:off x="74255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7"/>
          <p:cNvSpPr/>
          <p:nvPr/>
        </p:nvSpPr>
        <p:spPr>
          <a:xfrm>
            <a:off x="79967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7"/>
          <p:cNvSpPr/>
          <p:nvPr/>
        </p:nvSpPr>
        <p:spPr>
          <a:xfrm>
            <a:off x="85679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7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218" name="Google Shape;218;p17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7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internet of things" id="220" name="Google Shape;22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2375" y="1714511"/>
            <a:ext cx="43328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7"/>
          <p:cNvSpPr txBox="1"/>
          <p:nvPr/>
        </p:nvSpPr>
        <p:spPr>
          <a:xfrm>
            <a:off x="5714400" y="1714511"/>
            <a:ext cx="2853573" cy="2857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ru-RU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Все приборы и устройства вокруг нас в нашем быту образуют распределённую интеллектуальную систему</a:t>
            </a:r>
            <a:endParaRPr b="0" i="0" sz="1600" u="none" cap="none" strike="noStrike">
              <a:solidFill>
                <a:srgbClr val="BDC2C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 txBox="1"/>
          <p:nvPr>
            <p:ph type="ctrTitle"/>
          </p:nvPr>
        </p:nvSpPr>
        <p:spPr>
          <a:xfrm>
            <a:off x="1142400" y="571450"/>
            <a:ext cx="6854400" cy="571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Интернет вещей в здании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227" name="Google Shape;227;p18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8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8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8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8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8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8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8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8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8"/>
          <p:cNvSpPr/>
          <p:nvPr/>
        </p:nvSpPr>
        <p:spPr>
          <a:xfrm>
            <a:off x="-26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8"/>
          <p:cNvSpPr/>
          <p:nvPr/>
        </p:nvSpPr>
        <p:spPr>
          <a:xfrm>
            <a:off x="571174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8"/>
          <p:cNvSpPr/>
          <p:nvPr/>
        </p:nvSpPr>
        <p:spPr>
          <a:xfrm>
            <a:off x="1142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8"/>
          <p:cNvSpPr/>
          <p:nvPr/>
        </p:nvSpPr>
        <p:spPr>
          <a:xfrm>
            <a:off x="1713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8"/>
          <p:cNvSpPr/>
          <p:nvPr/>
        </p:nvSpPr>
        <p:spPr>
          <a:xfrm>
            <a:off x="2284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8"/>
          <p:cNvSpPr/>
          <p:nvPr/>
        </p:nvSpPr>
        <p:spPr>
          <a:xfrm>
            <a:off x="2855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8"/>
          <p:cNvSpPr/>
          <p:nvPr/>
        </p:nvSpPr>
        <p:spPr>
          <a:xfrm>
            <a:off x="3427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8"/>
          <p:cNvSpPr/>
          <p:nvPr/>
        </p:nvSpPr>
        <p:spPr>
          <a:xfrm>
            <a:off x="3998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8"/>
          <p:cNvSpPr/>
          <p:nvPr/>
        </p:nvSpPr>
        <p:spPr>
          <a:xfrm>
            <a:off x="4569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8"/>
          <p:cNvSpPr/>
          <p:nvPr/>
        </p:nvSpPr>
        <p:spPr>
          <a:xfrm>
            <a:off x="5140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8"/>
          <p:cNvSpPr/>
          <p:nvPr/>
        </p:nvSpPr>
        <p:spPr>
          <a:xfrm>
            <a:off x="5711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8"/>
          <p:cNvSpPr/>
          <p:nvPr/>
        </p:nvSpPr>
        <p:spPr>
          <a:xfrm>
            <a:off x="6283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68543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8"/>
          <p:cNvSpPr/>
          <p:nvPr/>
        </p:nvSpPr>
        <p:spPr>
          <a:xfrm>
            <a:off x="74255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8"/>
          <p:cNvSpPr/>
          <p:nvPr/>
        </p:nvSpPr>
        <p:spPr>
          <a:xfrm>
            <a:off x="79967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85679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8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253" name="Google Shape;253;p18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8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5714400" y="1714511"/>
            <a:ext cx="2853573" cy="2857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ru-RU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Повышение уровня интеллектуализации всех инженерных систем жизнеобеспечения здания</a:t>
            </a:r>
            <a:endParaRPr b="0" i="0" sz="1600" u="none" cap="none" strike="noStrike">
              <a:solidFill>
                <a:srgbClr val="BDC2C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Ð¾ÑÐ¾Ð¶ÐµÐµ Ð¸Ð·Ð¾Ð±ÑÐ°Ð¶ÐµÐ½Ð¸Ðµ" id="256" name="Google Shape;25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2372" y="1714509"/>
            <a:ext cx="3811229" cy="2857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"/>
          <p:cNvSpPr txBox="1"/>
          <p:nvPr>
            <p:ph type="ctrTitle"/>
          </p:nvPr>
        </p:nvSpPr>
        <p:spPr>
          <a:xfrm>
            <a:off x="1142400" y="571450"/>
            <a:ext cx="6854400" cy="571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Промышленный интернет вещей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-26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571174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9"/>
          <p:cNvSpPr/>
          <p:nvPr/>
        </p:nvSpPr>
        <p:spPr>
          <a:xfrm>
            <a:off x="1142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9"/>
          <p:cNvSpPr/>
          <p:nvPr/>
        </p:nvSpPr>
        <p:spPr>
          <a:xfrm>
            <a:off x="1713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9"/>
          <p:cNvSpPr/>
          <p:nvPr/>
        </p:nvSpPr>
        <p:spPr>
          <a:xfrm>
            <a:off x="2284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9"/>
          <p:cNvSpPr/>
          <p:nvPr/>
        </p:nvSpPr>
        <p:spPr>
          <a:xfrm>
            <a:off x="2855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9"/>
          <p:cNvSpPr/>
          <p:nvPr/>
        </p:nvSpPr>
        <p:spPr>
          <a:xfrm>
            <a:off x="3427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9"/>
          <p:cNvSpPr/>
          <p:nvPr/>
        </p:nvSpPr>
        <p:spPr>
          <a:xfrm>
            <a:off x="3998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9"/>
          <p:cNvSpPr/>
          <p:nvPr/>
        </p:nvSpPr>
        <p:spPr>
          <a:xfrm>
            <a:off x="4569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9"/>
          <p:cNvSpPr/>
          <p:nvPr/>
        </p:nvSpPr>
        <p:spPr>
          <a:xfrm>
            <a:off x="5140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9"/>
          <p:cNvSpPr/>
          <p:nvPr/>
        </p:nvSpPr>
        <p:spPr>
          <a:xfrm>
            <a:off x="5711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9"/>
          <p:cNvSpPr/>
          <p:nvPr/>
        </p:nvSpPr>
        <p:spPr>
          <a:xfrm>
            <a:off x="6283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9"/>
          <p:cNvSpPr/>
          <p:nvPr/>
        </p:nvSpPr>
        <p:spPr>
          <a:xfrm>
            <a:off x="68543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9"/>
          <p:cNvSpPr/>
          <p:nvPr/>
        </p:nvSpPr>
        <p:spPr>
          <a:xfrm>
            <a:off x="74255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9"/>
          <p:cNvSpPr/>
          <p:nvPr/>
        </p:nvSpPr>
        <p:spPr>
          <a:xfrm>
            <a:off x="79967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9"/>
          <p:cNvSpPr/>
          <p:nvPr/>
        </p:nvSpPr>
        <p:spPr>
          <a:xfrm>
            <a:off x="85679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9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288" name="Google Shape;288;p19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9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9"/>
          <p:cNvSpPr txBox="1"/>
          <p:nvPr/>
        </p:nvSpPr>
        <p:spPr>
          <a:xfrm>
            <a:off x="5714400" y="1714511"/>
            <a:ext cx="2853573" cy="2857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ru-RU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Общий деловой процесс подвергается сквозной автоматизации, и все системы управления включаются в единое информационное пространство</a:t>
            </a:r>
            <a:endParaRPr b="0" i="0" sz="1600" u="none" cap="none" strike="noStrike">
              <a:solidFill>
                <a:srgbClr val="BDC2C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Ð¾ÑÐ¾Ð¶ÐµÐµ Ð¸Ð·Ð¾Ð±ÑÐ°Ð¶ÐµÐ½Ð¸Ðµ" id="291" name="Google Shape;29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6" y="1714510"/>
            <a:ext cx="5500667" cy="2857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"/>
          <p:cNvSpPr txBox="1"/>
          <p:nvPr>
            <p:ph type="ctrTitle"/>
          </p:nvPr>
        </p:nvSpPr>
        <p:spPr>
          <a:xfrm>
            <a:off x="1142399" y="571450"/>
            <a:ext cx="7996774" cy="571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Интернет вещей городов и государств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297" name="Google Shape;297;p20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0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0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0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0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0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0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0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0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0"/>
          <p:cNvSpPr/>
          <p:nvPr/>
        </p:nvSpPr>
        <p:spPr>
          <a:xfrm>
            <a:off x="-26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0"/>
          <p:cNvSpPr/>
          <p:nvPr/>
        </p:nvSpPr>
        <p:spPr>
          <a:xfrm>
            <a:off x="571174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/>
          <p:nvPr/>
        </p:nvSpPr>
        <p:spPr>
          <a:xfrm>
            <a:off x="1142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0"/>
          <p:cNvSpPr/>
          <p:nvPr/>
        </p:nvSpPr>
        <p:spPr>
          <a:xfrm>
            <a:off x="1713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0"/>
          <p:cNvSpPr/>
          <p:nvPr/>
        </p:nvSpPr>
        <p:spPr>
          <a:xfrm>
            <a:off x="2284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0"/>
          <p:cNvSpPr/>
          <p:nvPr/>
        </p:nvSpPr>
        <p:spPr>
          <a:xfrm>
            <a:off x="2855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0"/>
          <p:cNvSpPr/>
          <p:nvPr/>
        </p:nvSpPr>
        <p:spPr>
          <a:xfrm>
            <a:off x="3427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0"/>
          <p:cNvSpPr/>
          <p:nvPr/>
        </p:nvSpPr>
        <p:spPr>
          <a:xfrm>
            <a:off x="3998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0"/>
          <p:cNvSpPr/>
          <p:nvPr/>
        </p:nvSpPr>
        <p:spPr>
          <a:xfrm>
            <a:off x="4569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0"/>
          <p:cNvSpPr/>
          <p:nvPr/>
        </p:nvSpPr>
        <p:spPr>
          <a:xfrm>
            <a:off x="5140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0"/>
          <p:cNvSpPr/>
          <p:nvPr/>
        </p:nvSpPr>
        <p:spPr>
          <a:xfrm>
            <a:off x="5711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0"/>
          <p:cNvSpPr/>
          <p:nvPr/>
        </p:nvSpPr>
        <p:spPr>
          <a:xfrm>
            <a:off x="6283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0"/>
          <p:cNvSpPr/>
          <p:nvPr/>
        </p:nvSpPr>
        <p:spPr>
          <a:xfrm>
            <a:off x="68543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0"/>
          <p:cNvSpPr/>
          <p:nvPr/>
        </p:nvSpPr>
        <p:spPr>
          <a:xfrm>
            <a:off x="74255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0"/>
          <p:cNvSpPr/>
          <p:nvPr/>
        </p:nvSpPr>
        <p:spPr>
          <a:xfrm>
            <a:off x="79967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0"/>
          <p:cNvSpPr/>
          <p:nvPr/>
        </p:nvSpPr>
        <p:spPr>
          <a:xfrm>
            <a:off x="85679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0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323" name="Google Shape;323;p20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0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0"/>
          <p:cNvSpPr txBox="1"/>
          <p:nvPr/>
        </p:nvSpPr>
        <p:spPr>
          <a:xfrm>
            <a:off x="5714400" y="1714511"/>
            <a:ext cx="2853573" cy="2857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ru-RU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Интеллектуализации подвергаются процессы управления гигантскими социотехнические системы</a:t>
            </a:r>
            <a:endParaRPr b="0" i="0" sz="1600" u="none" cap="none" strike="noStrike">
              <a:solidFill>
                <a:srgbClr val="BDC2C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internet of things" id="326" name="Google Shape;32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175" y="1714511"/>
            <a:ext cx="5291644" cy="2857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Ð¸ÑÐºÑÑÑÑÐ²ÐµÐ½Ð½ÑÐ¹ Ð¸Ð½ÑÐµÐ»Ð»ÐµÐºÑ" id="331" name="Google Shape;3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9" y="-13"/>
            <a:ext cx="9139199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1"/>
          <p:cNvSpPr/>
          <p:nvPr/>
        </p:nvSpPr>
        <p:spPr>
          <a:xfrm>
            <a:off x="-7974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1"/>
          <p:cNvSpPr/>
          <p:nvPr/>
        </p:nvSpPr>
        <p:spPr>
          <a:xfrm>
            <a:off x="-7974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1"/>
          <p:cNvSpPr/>
          <p:nvPr/>
        </p:nvSpPr>
        <p:spPr>
          <a:xfrm>
            <a:off x="-7974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1"/>
          <p:cNvSpPr/>
          <p:nvPr/>
        </p:nvSpPr>
        <p:spPr>
          <a:xfrm>
            <a:off x="-7974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1"/>
          <p:cNvSpPr/>
          <p:nvPr/>
        </p:nvSpPr>
        <p:spPr>
          <a:xfrm>
            <a:off x="-7974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1"/>
          <p:cNvSpPr/>
          <p:nvPr/>
        </p:nvSpPr>
        <p:spPr>
          <a:xfrm>
            <a:off x="-7974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1"/>
          <p:cNvSpPr/>
          <p:nvPr/>
        </p:nvSpPr>
        <p:spPr>
          <a:xfrm>
            <a:off x="-7974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1"/>
          <p:cNvSpPr/>
          <p:nvPr/>
        </p:nvSpPr>
        <p:spPr>
          <a:xfrm>
            <a:off x="-7974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1"/>
          <p:cNvSpPr/>
          <p:nvPr/>
        </p:nvSpPr>
        <p:spPr>
          <a:xfrm>
            <a:off x="-7974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1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1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1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1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1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1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1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1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1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1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1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1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1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1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1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1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358" name="Google Shape;358;p21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1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